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7" r:id="rId2"/>
    <p:sldId id="257" r:id="rId3"/>
    <p:sldId id="258" r:id="rId4"/>
    <p:sldId id="268" r:id="rId5"/>
    <p:sldId id="272" r:id="rId6"/>
    <p:sldId id="270" r:id="rId7"/>
    <p:sldId id="269" r:id="rId8"/>
    <p:sldId id="271" r:id="rId9"/>
    <p:sldId id="277" r:id="rId10"/>
    <p:sldId id="274" r:id="rId11"/>
    <p:sldId id="284" r:id="rId12"/>
    <p:sldId id="279" r:id="rId13"/>
    <p:sldId id="285" r:id="rId14"/>
    <p:sldId id="278" r:id="rId15"/>
    <p:sldId id="280" r:id="rId16"/>
    <p:sldId id="281" r:id="rId17"/>
    <p:sldId id="282" r:id="rId18"/>
    <p:sldId id="283" r:id="rId19"/>
    <p:sldId id="26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7" autoAdjust="0"/>
    <p:restoredTop sz="94624" autoAdjust="0"/>
  </p:normalViewPr>
  <p:slideViewPr>
    <p:cSldViewPr>
      <p:cViewPr varScale="1">
        <p:scale>
          <a:sx n="69" d="100"/>
          <a:sy n="69" d="100"/>
        </p:scale>
        <p:origin x="150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17.03.2022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0A0AEF-DF2E-43E9-84BC-0EB4DB5B0FDE}"/>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BBC28035-4D69-4CCB-8E5D-BA7155EA8B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7029400"/>
          </a:xfrm>
        </p:spPr>
      </p:pic>
      <p:sp>
        <p:nvSpPr>
          <p:cNvPr id="6" name="TextBox 5">
            <a:extLst>
              <a:ext uri="{FF2B5EF4-FFF2-40B4-BE49-F238E27FC236}">
                <a16:creationId xmlns:a16="http://schemas.microsoft.com/office/drawing/2014/main" id="{C7EC5E6B-A15B-4AB1-95DA-CFF48B02AEDB}"/>
              </a:ext>
            </a:extLst>
          </p:cNvPr>
          <p:cNvSpPr txBox="1"/>
          <p:nvPr/>
        </p:nvSpPr>
        <p:spPr>
          <a:xfrm>
            <a:off x="4114800" y="2796208"/>
            <a:ext cx="914400" cy="914400"/>
          </a:xfrm>
          <a:prstGeom prst="rect">
            <a:avLst/>
          </a:prstGeom>
          <a:noFill/>
        </p:spPr>
        <p:txBody>
          <a:bodyPr wrap="square" rtlCol="0">
            <a:spAutoFit/>
          </a:bodyPr>
          <a:lstStyle/>
          <a:p>
            <a:endParaRPr lang="ru-RU" dirty="0"/>
          </a:p>
        </p:txBody>
      </p:sp>
      <p:sp>
        <p:nvSpPr>
          <p:cNvPr id="7" name="TextBox 6">
            <a:extLst>
              <a:ext uri="{FF2B5EF4-FFF2-40B4-BE49-F238E27FC236}">
                <a16:creationId xmlns:a16="http://schemas.microsoft.com/office/drawing/2014/main" id="{205F0069-2AE0-4A0C-AC49-4406CD88AB51}"/>
              </a:ext>
            </a:extLst>
          </p:cNvPr>
          <p:cNvSpPr txBox="1"/>
          <p:nvPr/>
        </p:nvSpPr>
        <p:spPr>
          <a:xfrm>
            <a:off x="1306488" y="1484307"/>
            <a:ext cx="5616624" cy="3170099"/>
          </a:xfrm>
          <a:prstGeom prst="rect">
            <a:avLst/>
          </a:prstGeom>
          <a:noFill/>
        </p:spPr>
        <p:txBody>
          <a:bodyPr wrap="square" rtlCol="0">
            <a:spAutoFit/>
          </a:bodyPr>
          <a:lstStyle/>
          <a:p>
            <a:r>
              <a:rPr lang="ru-RU" sz="3600" b="1" i="1" dirty="0" smtClean="0"/>
              <a:t>   </a:t>
            </a:r>
            <a:r>
              <a:rPr lang="ru-RU" sz="2800" b="1" i="1" dirty="0"/>
              <a:t>«Моя педагогическая находка»</a:t>
            </a:r>
          </a:p>
          <a:p>
            <a:pPr algn="ctr"/>
            <a:r>
              <a:rPr lang="ru-RU" sz="3600" b="1" i="1" dirty="0"/>
              <a:t>  </a:t>
            </a:r>
            <a:r>
              <a:rPr lang="ru-RU" sz="3600" b="1" i="1" dirty="0">
                <a:solidFill>
                  <a:srgbClr val="FF0000"/>
                </a:solidFill>
              </a:rPr>
              <a:t>"Использование элементов арт-терапии в работе ДОУ"</a:t>
            </a:r>
            <a:r>
              <a:rPr lang="ru-RU" sz="2800" b="1" i="1" dirty="0"/>
              <a:t> </a:t>
            </a:r>
          </a:p>
          <a:p>
            <a:pPr algn="ctr"/>
            <a:r>
              <a:rPr lang="ru-RU" sz="2800" b="1" i="1" dirty="0"/>
              <a:t>Воспитатель</a:t>
            </a:r>
          </a:p>
          <a:p>
            <a:pPr algn="ctr"/>
            <a:r>
              <a:rPr lang="ru-RU" sz="2800" b="1" i="1" dirty="0" err="1"/>
              <a:t>Хасболатова</a:t>
            </a:r>
            <a:r>
              <a:rPr lang="ru-RU" sz="2800" b="1" i="1" dirty="0"/>
              <a:t> Альфия Артуровна   </a:t>
            </a:r>
          </a:p>
        </p:txBody>
      </p:sp>
    </p:spTree>
    <p:extLst>
      <p:ext uri="{BB962C8B-B14F-4D97-AF65-F5344CB8AC3E}">
        <p14:creationId xmlns:p14="http://schemas.microsoft.com/office/powerpoint/2010/main" val="332913540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22448"/>
            <a:ext cx="9144000" cy="6858000"/>
          </a:xfrm>
        </p:spPr>
      </p:pic>
      <p:sp>
        <p:nvSpPr>
          <p:cNvPr id="5" name="Прямоугольник 4"/>
          <p:cNvSpPr/>
          <p:nvPr/>
        </p:nvSpPr>
        <p:spPr>
          <a:xfrm>
            <a:off x="287524" y="115845"/>
            <a:ext cx="8568952" cy="3970318"/>
          </a:xfrm>
          <a:prstGeom prst="rect">
            <a:avLst/>
          </a:prstGeom>
        </p:spPr>
        <p:txBody>
          <a:bodyPr wrap="square">
            <a:spAutoFit/>
          </a:bodyPr>
          <a:lstStyle/>
          <a:p>
            <a:pPr algn="ctr"/>
            <a:r>
              <a:rPr lang="ru-RU" sz="3600" b="1" dirty="0">
                <a:solidFill>
                  <a:srgbClr val="FF0000"/>
                </a:solidFill>
              </a:rPr>
              <a:t>Техника «Марания»</a:t>
            </a:r>
          </a:p>
          <a:p>
            <a:pPr algn="ctr"/>
            <a:r>
              <a:rPr lang="ru-RU" sz="2400" b="1" dirty="0">
                <a:solidFill>
                  <a:schemeClr val="tx2">
                    <a:lumMod val="75000"/>
                  </a:schemeClr>
                </a:solidFill>
              </a:rPr>
              <a:t>Эта техника эффективна для </a:t>
            </a:r>
            <a:r>
              <a:rPr lang="ru-RU" sz="2400" b="1" dirty="0" smtClean="0">
                <a:solidFill>
                  <a:schemeClr val="tx2">
                    <a:lumMod val="75000"/>
                  </a:schemeClr>
                </a:solidFill>
              </a:rPr>
              <a:t>дошкольников представляет </a:t>
            </a:r>
            <a:r>
              <a:rPr lang="ru-RU" sz="2400" b="1" dirty="0">
                <a:solidFill>
                  <a:schemeClr val="tx2">
                    <a:lumMod val="75000"/>
                  </a:schemeClr>
                </a:solidFill>
              </a:rPr>
              <a:t>собой спонтанный рисунок, абстрактное рисование. Простыми словами, это марание бумаги всеми подручными средствами и способами. Получаются яркие, эмоционально насыщенные рисунки гуашью или акварелью, выполненные кистью или руками. Эта техника позволяет проявлять эмоции, открыто показывать переживания, исследовать их, здесь нет понятия «хорошо» или «плохо», «правильно» или «неправильно».</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4251871"/>
            <a:ext cx="7632848" cy="2273474"/>
          </a:xfrm>
          <a:prstGeom prst="rect">
            <a:avLst/>
          </a:prstGeom>
        </p:spPr>
      </p:pic>
    </p:spTree>
    <p:extLst>
      <p:ext uri="{BB962C8B-B14F-4D97-AF65-F5344CB8AC3E}">
        <p14:creationId xmlns:p14="http://schemas.microsoft.com/office/powerpoint/2010/main" val="18601116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836712"/>
            <a:ext cx="7776864" cy="5400600"/>
          </a:xfrm>
          <a:prstGeom prst="rect">
            <a:avLst/>
          </a:prstGeom>
        </p:spPr>
      </p:pic>
    </p:spTree>
    <p:extLst>
      <p:ext uri="{BB962C8B-B14F-4D97-AF65-F5344CB8AC3E}">
        <p14:creationId xmlns:p14="http://schemas.microsoft.com/office/powerpoint/2010/main" val="173575846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680"/>
            <a:ext cx="9144000" cy="6858000"/>
          </a:xfrm>
        </p:spPr>
      </p:pic>
      <p:sp>
        <p:nvSpPr>
          <p:cNvPr id="5" name="Прямоугольник 4"/>
          <p:cNvSpPr/>
          <p:nvPr/>
        </p:nvSpPr>
        <p:spPr>
          <a:xfrm>
            <a:off x="1043608" y="488781"/>
            <a:ext cx="7344816" cy="2062103"/>
          </a:xfrm>
          <a:prstGeom prst="rect">
            <a:avLst/>
          </a:prstGeom>
        </p:spPr>
        <p:txBody>
          <a:bodyPr wrap="square">
            <a:spAutoFit/>
          </a:bodyPr>
          <a:lstStyle/>
          <a:p>
            <a:pPr algn="ctr"/>
            <a:r>
              <a:rPr lang="ru-RU" sz="3200" b="1" dirty="0" smtClean="0"/>
              <a:t> </a:t>
            </a:r>
            <a:r>
              <a:rPr lang="ru-RU" sz="3200" b="1" dirty="0" smtClean="0">
                <a:solidFill>
                  <a:srgbClr val="FF0000"/>
                </a:solidFill>
              </a:rPr>
              <a:t>«Каракули, штриховка.» </a:t>
            </a:r>
          </a:p>
          <a:p>
            <a:pPr algn="ctr"/>
            <a:r>
              <a:rPr lang="ru-RU" sz="2400" b="1" dirty="0" smtClean="0">
                <a:solidFill>
                  <a:schemeClr val="tx2">
                    <a:lumMod val="75000"/>
                  </a:schemeClr>
                </a:solidFill>
              </a:rPr>
              <a:t>Цель - развитие воображения. Изучение своих чувств. Работа с синдромом "не умею рисовать", сплочение группы, снятие эмоционального напряжения.</a:t>
            </a:r>
            <a:endParaRPr lang="ru-RU" sz="2400" b="1" dirty="0">
              <a:solidFill>
                <a:schemeClr val="tx2">
                  <a:lumMod val="75000"/>
                </a:schemeClr>
              </a:solidFill>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2162" y="3140967"/>
            <a:ext cx="3694637" cy="3552158"/>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145" y="3140967"/>
            <a:ext cx="4109873" cy="3552157"/>
          </a:xfrm>
          <a:prstGeom prst="rect">
            <a:avLst/>
          </a:prstGeom>
        </p:spPr>
      </p:pic>
    </p:spTree>
    <p:extLst>
      <p:ext uri="{BB962C8B-B14F-4D97-AF65-F5344CB8AC3E}">
        <p14:creationId xmlns:p14="http://schemas.microsoft.com/office/powerpoint/2010/main" val="188503874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980728"/>
            <a:ext cx="7416824" cy="5328592"/>
          </a:xfrm>
          <a:prstGeom prst="rect">
            <a:avLst/>
          </a:prstGeom>
        </p:spPr>
      </p:pic>
      <p:sp>
        <p:nvSpPr>
          <p:cNvPr id="6" name="Прямоугольник 5"/>
          <p:cNvSpPr/>
          <p:nvPr/>
        </p:nvSpPr>
        <p:spPr>
          <a:xfrm>
            <a:off x="2627784" y="478263"/>
            <a:ext cx="4320480" cy="400110"/>
          </a:xfrm>
          <a:prstGeom prst="rect">
            <a:avLst/>
          </a:prstGeom>
        </p:spPr>
        <p:txBody>
          <a:bodyPr wrap="square">
            <a:spAutoFit/>
          </a:bodyPr>
          <a:lstStyle/>
          <a:p>
            <a:pPr algn="ctr"/>
            <a:r>
              <a:rPr lang="ru-RU" sz="2000" b="1" i="1" dirty="0">
                <a:solidFill>
                  <a:srgbClr val="FF0000"/>
                </a:solidFill>
              </a:rPr>
              <a:t>«Рисование по мокрому листу.»</a:t>
            </a:r>
          </a:p>
        </p:txBody>
      </p:sp>
    </p:spTree>
    <p:extLst>
      <p:ext uri="{BB962C8B-B14F-4D97-AF65-F5344CB8AC3E}">
        <p14:creationId xmlns:p14="http://schemas.microsoft.com/office/powerpoint/2010/main" val="179427095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Прямоугольник 4"/>
          <p:cNvSpPr/>
          <p:nvPr/>
        </p:nvSpPr>
        <p:spPr>
          <a:xfrm>
            <a:off x="1064171" y="517565"/>
            <a:ext cx="6583610" cy="2000548"/>
          </a:xfrm>
          <a:prstGeom prst="rect">
            <a:avLst/>
          </a:prstGeom>
        </p:spPr>
        <p:txBody>
          <a:bodyPr wrap="square">
            <a:spAutoFit/>
          </a:bodyPr>
          <a:lstStyle/>
          <a:p>
            <a:pPr algn="ctr"/>
            <a:r>
              <a:rPr lang="ru-RU" sz="2800" b="1" i="1" dirty="0" smtClean="0">
                <a:solidFill>
                  <a:srgbClr val="FF0000"/>
                </a:solidFill>
              </a:rPr>
              <a:t>«Рисование </a:t>
            </a:r>
            <a:r>
              <a:rPr lang="ru-RU" sz="2800" b="1" i="1" dirty="0">
                <a:solidFill>
                  <a:srgbClr val="FF0000"/>
                </a:solidFill>
              </a:rPr>
              <a:t>по мокрому </a:t>
            </a:r>
            <a:r>
              <a:rPr lang="ru-RU" sz="2800" b="1" i="1" dirty="0" smtClean="0">
                <a:solidFill>
                  <a:srgbClr val="FF0000"/>
                </a:solidFill>
              </a:rPr>
              <a:t>листу.»</a:t>
            </a:r>
          </a:p>
          <a:p>
            <a:pPr algn="ctr"/>
            <a:r>
              <a:rPr lang="ru-RU" sz="2400" b="1" i="1" dirty="0" smtClean="0">
                <a:solidFill>
                  <a:schemeClr val="tx2">
                    <a:lumMod val="75000"/>
                  </a:schemeClr>
                </a:solidFill>
              </a:rPr>
              <a:t>  </a:t>
            </a:r>
            <a:r>
              <a:rPr lang="ru-RU" sz="2400" b="1" dirty="0">
                <a:solidFill>
                  <a:schemeClr val="tx2">
                    <a:lumMod val="75000"/>
                  </a:schemeClr>
                </a:solidFill>
              </a:rPr>
              <a:t>Данная техника способствует снижению </a:t>
            </a:r>
            <a:r>
              <a:rPr lang="ru-RU" sz="2400" b="1" dirty="0" smtClean="0">
                <a:solidFill>
                  <a:schemeClr val="tx2">
                    <a:lumMod val="75000"/>
                  </a:schemeClr>
                </a:solidFill>
              </a:rPr>
              <a:t>напряжения, гармонизации </a:t>
            </a:r>
            <a:r>
              <a:rPr lang="ru-RU" sz="2400" b="1" dirty="0">
                <a:solidFill>
                  <a:schemeClr val="tx2">
                    <a:lumMod val="75000"/>
                  </a:schemeClr>
                </a:solidFill>
              </a:rPr>
              <a:t>эмоционального состояния, а также используется в работе с </a:t>
            </a:r>
            <a:r>
              <a:rPr lang="ru-RU" sz="2400" b="1" dirty="0" err="1">
                <a:solidFill>
                  <a:schemeClr val="tx2">
                    <a:lumMod val="75000"/>
                  </a:schemeClr>
                </a:solidFill>
              </a:rPr>
              <a:t>гиперактивными</a:t>
            </a:r>
            <a:r>
              <a:rPr lang="ru-RU" sz="2400" b="1" dirty="0">
                <a:solidFill>
                  <a:schemeClr val="tx2">
                    <a:lumMod val="75000"/>
                  </a:schemeClr>
                </a:solidFill>
              </a:rPr>
              <a:t> детьми.</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042" y="2846438"/>
            <a:ext cx="4027934" cy="3748086"/>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2725" y="2846438"/>
            <a:ext cx="4002782" cy="3748086"/>
          </a:xfrm>
          <a:prstGeom prst="rect">
            <a:avLst/>
          </a:prstGeom>
        </p:spPr>
      </p:pic>
    </p:spTree>
    <p:extLst>
      <p:ext uri="{BB962C8B-B14F-4D97-AF65-F5344CB8AC3E}">
        <p14:creationId xmlns:p14="http://schemas.microsoft.com/office/powerpoint/2010/main" val="174712344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Прямоугольник 4"/>
          <p:cNvSpPr/>
          <p:nvPr/>
        </p:nvSpPr>
        <p:spPr>
          <a:xfrm>
            <a:off x="1115616" y="1052736"/>
            <a:ext cx="7200800" cy="1446550"/>
          </a:xfrm>
          <a:prstGeom prst="rect">
            <a:avLst/>
          </a:prstGeom>
        </p:spPr>
        <p:txBody>
          <a:bodyPr wrap="square">
            <a:spAutoFit/>
          </a:bodyPr>
          <a:lstStyle/>
          <a:p>
            <a:pPr algn="ctr"/>
            <a:r>
              <a:rPr lang="ru-RU" b="1" dirty="0" smtClean="0">
                <a:solidFill>
                  <a:srgbClr val="111111"/>
                </a:solidFill>
                <a:latin typeface="Arial" panose="020B0604020202020204" pitchFamily="34" charset="0"/>
              </a:rPr>
              <a:t> </a:t>
            </a:r>
            <a:r>
              <a:rPr lang="ru-RU" sz="2800" b="1" dirty="0" smtClean="0">
                <a:solidFill>
                  <a:srgbClr val="FF0000"/>
                </a:solidFill>
                <a:latin typeface="Arial" panose="020B0604020202020204" pitchFamily="34" charset="0"/>
              </a:rPr>
              <a:t>Техника «</a:t>
            </a:r>
            <a:r>
              <a:rPr lang="ru-RU" sz="2800" b="1" dirty="0" err="1" smtClean="0">
                <a:solidFill>
                  <a:srgbClr val="FF0000"/>
                </a:solidFill>
                <a:latin typeface="Arial" panose="020B0604020202020204" pitchFamily="34" charset="0"/>
              </a:rPr>
              <a:t>Ниткография</a:t>
            </a:r>
            <a:r>
              <a:rPr lang="ru-RU" sz="2800" dirty="0" smtClean="0">
                <a:solidFill>
                  <a:srgbClr val="FF0000"/>
                </a:solidFill>
                <a:latin typeface="Arial" panose="020B0604020202020204" pitchFamily="34" charset="0"/>
              </a:rPr>
              <a:t>»</a:t>
            </a:r>
          </a:p>
          <a:p>
            <a:pPr algn="ctr"/>
            <a:r>
              <a:rPr lang="ru-RU" sz="2000" dirty="0" smtClean="0">
                <a:solidFill>
                  <a:srgbClr val="FF0000"/>
                </a:solidFill>
                <a:latin typeface="Arial" panose="020B0604020202020204" pitchFamily="34" charset="0"/>
              </a:rPr>
              <a:t> </a:t>
            </a:r>
            <a:r>
              <a:rPr lang="ru-RU" sz="2000" b="1" dirty="0">
                <a:solidFill>
                  <a:schemeClr val="tx2">
                    <a:lumMod val="75000"/>
                  </a:schemeClr>
                </a:solidFill>
                <a:latin typeface="Arial" panose="020B0604020202020204" pitchFamily="34" charset="0"/>
              </a:rPr>
              <a:t>доступно детям с 3-х летнего возраста. Чем старше ребенок – тем больше самостоятельности в рисовании, фантазировании, </a:t>
            </a:r>
            <a:r>
              <a:rPr lang="ru-RU" sz="2000" b="1" dirty="0" err="1">
                <a:solidFill>
                  <a:schemeClr val="tx2">
                    <a:lumMod val="75000"/>
                  </a:schemeClr>
                </a:solidFill>
                <a:latin typeface="Arial" panose="020B0604020202020204" pitchFamily="34" charset="0"/>
              </a:rPr>
              <a:t>дорисовывании</a:t>
            </a:r>
            <a:r>
              <a:rPr lang="ru-RU" b="1" dirty="0">
                <a:solidFill>
                  <a:schemeClr val="tx2">
                    <a:lumMod val="75000"/>
                  </a:schemeClr>
                </a:solidFill>
                <a:latin typeface="Arial" panose="020B0604020202020204" pitchFamily="34" charset="0"/>
              </a:rPr>
              <a:t>.</a:t>
            </a:r>
            <a:endParaRPr lang="ru-RU" b="1" dirty="0">
              <a:solidFill>
                <a:schemeClr val="tx2">
                  <a:lumMod val="75000"/>
                </a:schemeClr>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212977"/>
            <a:ext cx="3816424" cy="3344168"/>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3188747"/>
            <a:ext cx="3762164" cy="3344168"/>
          </a:xfrm>
          <a:prstGeom prst="rect">
            <a:avLst/>
          </a:prstGeom>
        </p:spPr>
      </p:pic>
    </p:spTree>
    <p:extLst>
      <p:ext uri="{BB962C8B-B14F-4D97-AF65-F5344CB8AC3E}">
        <p14:creationId xmlns:p14="http://schemas.microsoft.com/office/powerpoint/2010/main" val="597706649"/>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Прямоугольник 4"/>
          <p:cNvSpPr/>
          <p:nvPr/>
        </p:nvSpPr>
        <p:spPr>
          <a:xfrm>
            <a:off x="1043607" y="620688"/>
            <a:ext cx="7387555" cy="1846659"/>
          </a:xfrm>
          <a:prstGeom prst="rect">
            <a:avLst/>
          </a:prstGeom>
        </p:spPr>
        <p:txBody>
          <a:bodyPr wrap="square">
            <a:spAutoFit/>
          </a:bodyPr>
          <a:lstStyle/>
          <a:p>
            <a:pPr algn="ctr"/>
            <a:r>
              <a:rPr lang="ru-RU" sz="2400" b="1" dirty="0" smtClean="0">
                <a:solidFill>
                  <a:srgbClr val="FF0000"/>
                </a:solidFill>
              </a:rPr>
              <a:t>«Рисование сухими листьями» </a:t>
            </a:r>
          </a:p>
          <a:p>
            <a:pPr algn="ctr"/>
            <a:r>
              <a:rPr lang="ru-RU" b="1" dirty="0" smtClean="0">
                <a:solidFill>
                  <a:schemeClr val="tx2">
                    <a:lumMod val="75000"/>
                  </a:schemeClr>
                </a:solidFill>
              </a:rPr>
              <a:t>Рисование </a:t>
            </a:r>
            <a:r>
              <a:rPr lang="ru-RU" b="1" dirty="0">
                <a:solidFill>
                  <a:schemeClr val="tx2">
                    <a:lumMod val="75000"/>
                  </a:schemeClr>
                </a:solidFill>
              </a:rPr>
              <a:t>сухими листьями или сыпучими продуктами захватывает окружающее ребенка физическое пространство. </a:t>
            </a:r>
            <a:r>
              <a:rPr lang="ru-RU" b="1" dirty="0" smtClean="0">
                <a:solidFill>
                  <a:schemeClr val="tx2">
                    <a:lumMod val="75000"/>
                  </a:schemeClr>
                </a:solidFill>
              </a:rPr>
              <a:t>Описанная </a:t>
            </a:r>
            <a:r>
              <a:rPr lang="ru-RU" b="1" dirty="0">
                <a:solidFill>
                  <a:schemeClr val="tx2">
                    <a:lumMod val="75000"/>
                  </a:schemeClr>
                </a:solidFill>
              </a:rPr>
              <a:t>техника создания изображений подходит детям с выраженной моторной неловкостью, негативизмом, зажатостью, способствует процессу адаптации в новом пространстве, дарит чувство успешности.</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488" y="2780927"/>
            <a:ext cx="3579032" cy="3689385"/>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837" y="2780928"/>
            <a:ext cx="3931171" cy="3689385"/>
          </a:xfrm>
          <a:prstGeom prst="rect">
            <a:avLst/>
          </a:prstGeom>
        </p:spPr>
      </p:pic>
    </p:spTree>
    <p:extLst>
      <p:ext uri="{BB962C8B-B14F-4D97-AF65-F5344CB8AC3E}">
        <p14:creationId xmlns:p14="http://schemas.microsoft.com/office/powerpoint/2010/main" val="410034851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Прямоугольник 4"/>
          <p:cNvSpPr/>
          <p:nvPr/>
        </p:nvSpPr>
        <p:spPr>
          <a:xfrm>
            <a:off x="624390" y="1844824"/>
            <a:ext cx="7895220" cy="3419398"/>
          </a:xfrm>
          <a:prstGeom prst="rect">
            <a:avLst/>
          </a:prstGeom>
        </p:spPr>
        <p:txBody>
          <a:bodyPr wrap="square">
            <a:spAutoFit/>
          </a:bodyPr>
          <a:lstStyle/>
          <a:p>
            <a:pPr indent="228600" algn="ctr">
              <a:lnSpc>
                <a:spcPct val="115000"/>
              </a:lnSpc>
              <a:spcAft>
                <a:spcPts val="0"/>
              </a:spcAft>
            </a:pPr>
            <a:r>
              <a:rPr lang="ru-RU" sz="2800" b="1"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«Рисование пальцами»</a:t>
            </a:r>
            <a:r>
              <a:rPr lang="ru-RU" sz="28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endParaRPr lang="ru-RU" sz="2800"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indent="228600" algn="ctr">
              <a:lnSpc>
                <a:spcPct val="115000"/>
              </a:lnSpc>
              <a:spcAft>
                <a:spcPts val="0"/>
              </a:spcAft>
            </a:pPr>
            <a:r>
              <a:rPr lang="ru-RU" sz="20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Методика </a:t>
            </a:r>
            <a:r>
              <a:rPr lang="ru-RU"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помогает избавиться от влияния стандартных шаблонов. Творческий процесс здесь произвольный, нет ни правил, ни ограничений. Уместно все — любые цвета, формы, линии. Процесс создания рисунка индивидуален и непредсказуем. Методика всегда находит эмоциональный отклик в душе детей. Это мощная профилактика психологических проблем связанных с тревожностью, страхом социальной подавленностью</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903320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900" y="1941575"/>
            <a:ext cx="4086200" cy="439248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846138"/>
            <a:ext cx="4205064" cy="4829486"/>
          </a:xfrm>
          <a:prstGeom prst="rect">
            <a:avLst/>
          </a:prstGeom>
        </p:spPr>
      </p:pic>
      <p:sp>
        <p:nvSpPr>
          <p:cNvPr id="7" name="Прямоугольник 6"/>
          <p:cNvSpPr/>
          <p:nvPr/>
        </p:nvSpPr>
        <p:spPr>
          <a:xfrm>
            <a:off x="1331641" y="738169"/>
            <a:ext cx="2873424" cy="954107"/>
          </a:xfrm>
          <a:prstGeom prst="rect">
            <a:avLst/>
          </a:prstGeom>
        </p:spPr>
        <p:txBody>
          <a:bodyPr wrap="square">
            <a:spAutoFit/>
          </a:bodyPr>
          <a:lstStyle/>
          <a:p>
            <a:r>
              <a:rPr lang="ru-RU" sz="2800" b="1" dirty="0">
                <a:solidFill>
                  <a:srgbClr val="FF0000"/>
                </a:solidFill>
              </a:rPr>
              <a:t>Упражнение "Цветок"</a:t>
            </a:r>
          </a:p>
        </p:txBody>
      </p:sp>
    </p:spTree>
    <p:extLst>
      <p:ext uri="{BB962C8B-B14F-4D97-AF65-F5344CB8AC3E}">
        <p14:creationId xmlns:p14="http://schemas.microsoft.com/office/powerpoint/2010/main" val="3419528917"/>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5b0ad2d19794296fc6faf098659de1e6.jpeg"/>
          <p:cNvPicPr>
            <a:picLocks noGrp="1" noChangeAspect="1"/>
          </p:cNvPicPr>
          <p:nvPr>
            <p:ph idx="1"/>
          </p:nvPr>
        </p:nvPicPr>
        <p:blipFill>
          <a:blip r:embed="rId2"/>
          <a:stretch>
            <a:fillRect/>
          </a:stretch>
        </p:blipFill>
        <p:spPr>
          <a:xfrm>
            <a:off x="1" y="0"/>
            <a:ext cx="9144000" cy="6858000"/>
          </a:xfr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4149080"/>
            <a:ext cx="2808312" cy="2592288"/>
          </a:xfrm>
          <a:prstGeom prst="rect">
            <a:avLst/>
          </a:prstGeom>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1344212"/>
          </a:xfrm>
        </p:spPr>
        <p:txBody>
          <a:bodyPr>
            <a:noAutofit/>
          </a:bodyPr>
          <a:lstStyle/>
          <a:p>
            <a:r>
              <a:rPr lang="ru-RU" sz="3200" b="1" dirty="0" err="1">
                <a:solidFill>
                  <a:srgbClr val="FF0000"/>
                </a:solidFill>
                <a:latin typeface="Segoe Print" pitchFamily="2" charset="0"/>
                <a:ea typeface="Times New Roman"/>
              </a:rPr>
              <a:t>Арт-терапия</a:t>
            </a:r>
            <a:r>
              <a:rPr lang="ru-RU" sz="3200" dirty="0">
                <a:latin typeface="Times New Roman"/>
                <a:ea typeface="Times New Roman"/>
              </a:rPr>
              <a:t> – это метод воздействия на ребенка с помощью рисования, лепки, пения, музыки, танцев, сказок – все то, что интересно и близко </a:t>
            </a:r>
            <a:r>
              <a:rPr lang="ru-RU" sz="3600" dirty="0">
                <a:latin typeface="Times New Roman"/>
                <a:ea typeface="Times New Roman"/>
              </a:rPr>
              <a:t>детям</a:t>
            </a:r>
            <a:r>
              <a:rPr lang="ru-RU" sz="3200" dirty="0">
                <a:latin typeface="Times New Roman"/>
                <a:ea typeface="Times New Roman"/>
              </a:rPr>
              <a:t>. </a:t>
            </a:r>
            <a:endParaRPr lang="ru-RU" sz="3200" dirty="0"/>
          </a:p>
        </p:txBody>
      </p:sp>
      <p:pic>
        <p:nvPicPr>
          <p:cNvPr id="4" name="Содержимое 3" descr="i (2).jpg"/>
          <p:cNvPicPr>
            <a:picLocks noGrp="1" noChangeAspect="1"/>
          </p:cNvPicPr>
          <p:nvPr>
            <p:ph idx="1"/>
          </p:nvPr>
        </p:nvPicPr>
        <p:blipFill>
          <a:blip r:embed="rId2"/>
          <a:stretch>
            <a:fillRect/>
          </a:stretch>
        </p:blipFill>
        <p:spPr>
          <a:xfrm>
            <a:off x="726402" y="2276872"/>
            <a:ext cx="7776864" cy="4237642"/>
          </a:xfr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a:bodyPr>
          <a:lstStyle/>
          <a:p>
            <a:r>
              <a:rPr lang="ru-RU" sz="5400" b="1" dirty="0">
                <a:solidFill>
                  <a:srgbClr val="FF0000"/>
                </a:solidFill>
                <a:latin typeface="Gabriola" pitchFamily="82" charset="0"/>
              </a:rPr>
              <a:t>Виды</a:t>
            </a:r>
            <a:r>
              <a:rPr lang="ru-RU" sz="5400" dirty="0">
                <a:solidFill>
                  <a:srgbClr val="FF0000"/>
                </a:solidFill>
                <a:latin typeface="Gabriola" pitchFamily="82" charset="0"/>
              </a:rPr>
              <a:t> </a:t>
            </a:r>
            <a:r>
              <a:rPr lang="ru-RU" sz="5400" b="1" dirty="0" err="1">
                <a:solidFill>
                  <a:srgbClr val="FF0000"/>
                </a:solidFill>
                <a:latin typeface="Gabriola" pitchFamily="82" charset="0"/>
              </a:rPr>
              <a:t>арт-терапии</a:t>
            </a:r>
            <a:r>
              <a:rPr lang="ru-RU" sz="5400" dirty="0">
                <a:solidFill>
                  <a:srgbClr val="FF0000"/>
                </a:solidFill>
                <a:latin typeface="Gabriola" pitchFamily="82" charset="0"/>
              </a:rPr>
              <a:t> </a:t>
            </a:r>
          </a:p>
        </p:txBody>
      </p:sp>
      <p:pic>
        <p:nvPicPr>
          <p:cNvPr id="6" name="Содержимое 5" descr="i (2).jpg"/>
          <p:cNvPicPr>
            <a:picLocks noGrp="1" noChangeAspect="1"/>
          </p:cNvPicPr>
          <p:nvPr>
            <p:ph idx="1"/>
          </p:nvPr>
        </p:nvPicPr>
        <p:blipFill>
          <a:blip r:embed="rId2"/>
          <a:stretch>
            <a:fillRect/>
          </a:stretch>
        </p:blipFill>
        <p:spPr>
          <a:xfrm>
            <a:off x="285720" y="1071546"/>
            <a:ext cx="8429684" cy="5500726"/>
          </a:xfrm>
        </p:spPr>
      </p:pic>
      <p:sp>
        <p:nvSpPr>
          <p:cNvPr id="7" name="TextBox 6"/>
          <p:cNvSpPr txBox="1"/>
          <p:nvPr/>
        </p:nvSpPr>
        <p:spPr>
          <a:xfrm>
            <a:off x="2195736" y="1418046"/>
            <a:ext cx="5500726" cy="5447645"/>
          </a:xfrm>
          <a:prstGeom prst="rect">
            <a:avLst/>
          </a:prstGeom>
          <a:noFill/>
        </p:spPr>
        <p:txBody>
          <a:bodyPr wrap="square" rtlCol="0">
            <a:spAutoFit/>
          </a:bodyPr>
          <a:lstStyle/>
          <a:p>
            <a:r>
              <a:rPr lang="ru-RU" sz="3200" b="1" dirty="0" err="1"/>
              <a:t>Изотерапия</a:t>
            </a:r>
            <a:r>
              <a:rPr lang="ru-RU" sz="2800" b="1" dirty="0"/>
              <a:t> </a:t>
            </a:r>
            <a:r>
              <a:rPr lang="ru-RU" sz="2800" dirty="0"/>
              <a:t>(</a:t>
            </a:r>
            <a:r>
              <a:rPr lang="ru-RU" sz="3200" dirty="0">
                <a:solidFill>
                  <a:srgbClr val="FF0000"/>
                </a:solidFill>
              </a:rPr>
              <a:t>рисование</a:t>
            </a:r>
            <a:r>
              <a:rPr lang="ru-RU" sz="2800" dirty="0"/>
              <a:t>). </a:t>
            </a:r>
          </a:p>
          <a:p>
            <a:r>
              <a:rPr lang="ru-RU" sz="3200" b="1" dirty="0"/>
              <a:t>Фототерапия</a:t>
            </a:r>
            <a:r>
              <a:rPr lang="ru-RU" sz="2800" b="1" dirty="0"/>
              <a:t> </a:t>
            </a:r>
            <a:r>
              <a:rPr lang="ru-RU" sz="2800" dirty="0"/>
              <a:t>(</a:t>
            </a:r>
            <a:r>
              <a:rPr lang="ru-RU" sz="2800" dirty="0">
                <a:solidFill>
                  <a:srgbClr val="FF0000"/>
                </a:solidFill>
              </a:rPr>
              <a:t>создание коллажей, фотографирование</a:t>
            </a:r>
            <a:r>
              <a:rPr lang="ru-RU" sz="2800" dirty="0"/>
              <a:t>). </a:t>
            </a:r>
          </a:p>
          <a:p>
            <a:r>
              <a:rPr lang="ru-RU" sz="2800" b="1" dirty="0"/>
              <a:t>Музыкотерапия</a:t>
            </a:r>
            <a:r>
              <a:rPr lang="ru-RU" sz="2800" dirty="0"/>
              <a:t> (</a:t>
            </a:r>
            <a:r>
              <a:rPr lang="ru-RU" sz="2800" dirty="0">
                <a:solidFill>
                  <a:srgbClr val="FF0000"/>
                </a:solidFill>
              </a:rPr>
              <a:t>прослушивание музыки</a:t>
            </a:r>
            <a:r>
              <a:rPr lang="ru-RU" sz="2800" dirty="0"/>
              <a:t>). </a:t>
            </a:r>
          </a:p>
          <a:p>
            <a:r>
              <a:rPr lang="ru-RU" sz="2800" b="1" dirty="0"/>
              <a:t>Песочная терапия </a:t>
            </a:r>
            <a:r>
              <a:rPr lang="ru-RU" sz="2800" dirty="0"/>
              <a:t>(</a:t>
            </a:r>
            <a:r>
              <a:rPr lang="ru-RU" sz="2800" dirty="0">
                <a:solidFill>
                  <a:srgbClr val="FF0000"/>
                </a:solidFill>
              </a:rPr>
              <a:t>рисование песком</a:t>
            </a:r>
            <a:r>
              <a:rPr lang="ru-RU" sz="2800" dirty="0"/>
              <a:t>) </a:t>
            </a:r>
          </a:p>
          <a:p>
            <a:r>
              <a:rPr lang="ru-RU" sz="2800" b="1" dirty="0"/>
              <a:t>Сказкотерапия</a:t>
            </a:r>
            <a:r>
              <a:rPr lang="ru-RU" sz="2800" dirty="0"/>
              <a:t> (</a:t>
            </a:r>
            <a:r>
              <a:rPr lang="ru-RU" sz="2800" dirty="0">
                <a:solidFill>
                  <a:srgbClr val="FF0000"/>
                </a:solidFill>
              </a:rPr>
              <a:t>сочинение сказок</a:t>
            </a:r>
            <a:r>
              <a:rPr lang="ru-RU" sz="2800" dirty="0"/>
              <a:t>).</a:t>
            </a:r>
          </a:p>
          <a:p>
            <a:r>
              <a:rPr lang="ru-RU" sz="2800" b="1" dirty="0" err="1"/>
              <a:t>Дэнс</a:t>
            </a:r>
            <a:r>
              <a:rPr lang="ru-RU" sz="2800" b="1" dirty="0"/>
              <a:t> терапия</a:t>
            </a:r>
            <a:r>
              <a:rPr lang="ru-RU" sz="2800" dirty="0"/>
              <a:t> (</a:t>
            </a:r>
            <a:r>
              <a:rPr lang="ru-RU" sz="2800" dirty="0">
                <a:solidFill>
                  <a:srgbClr val="FF0000"/>
                </a:solidFill>
              </a:rPr>
              <a:t>занятия танцами</a:t>
            </a:r>
            <a:r>
              <a:rPr lang="ru-RU" sz="2800" dirty="0"/>
              <a:t>).</a:t>
            </a:r>
          </a:p>
          <a:p>
            <a:r>
              <a:rPr lang="ru-RU" sz="2800" b="1" dirty="0" err="1"/>
              <a:t>Игротерапия,мультерапия</a:t>
            </a:r>
            <a:r>
              <a:rPr lang="ru-RU" sz="2800" b="1" dirty="0"/>
              <a:t>.</a:t>
            </a:r>
            <a:r>
              <a:rPr lang="ru-RU" sz="2800" dirty="0"/>
              <a:t/>
            </a:r>
            <a:br>
              <a:rPr lang="ru-RU" sz="2800" dirty="0"/>
            </a:br>
            <a:endParaRPr lang="ru-RU" sz="28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EA4141-1D0B-4627-AF43-79AB888DC851}"/>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89D8C531-D706-4D71-8B0B-603ECEE4E1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879273"/>
            <a:ext cx="4536504" cy="2646071"/>
          </a:xfrm>
          <a:prstGeom prst="rect">
            <a:avLst/>
          </a:prstGeom>
        </p:spPr>
      </p:pic>
    </p:spTree>
    <p:extLst>
      <p:ext uri="{BB962C8B-B14F-4D97-AF65-F5344CB8AC3E}">
        <p14:creationId xmlns:p14="http://schemas.microsoft.com/office/powerpoint/2010/main" val="61846177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1268760"/>
            <a:ext cx="6336704" cy="3096344"/>
          </a:xfrm>
          <a:prstGeom prst="rect">
            <a:avLst/>
          </a:prstGeom>
        </p:spPr>
      </p:pic>
    </p:spTree>
    <p:extLst>
      <p:ext uri="{BB962C8B-B14F-4D97-AF65-F5344CB8AC3E}">
        <p14:creationId xmlns:p14="http://schemas.microsoft.com/office/powerpoint/2010/main" val="555853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A458FD-BFDD-4DFF-852A-97AA1B276779}"/>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5B760E16-FF7B-425B-8DF1-610E08F1A2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052736"/>
            <a:ext cx="4225636" cy="4752528"/>
          </a:xfrm>
          <a:prstGeom prst="rect">
            <a:avLst/>
          </a:prstGeom>
        </p:spPr>
      </p:pic>
    </p:spTree>
    <p:extLst>
      <p:ext uri="{BB962C8B-B14F-4D97-AF65-F5344CB8AC3E}">
        <p14:creationId xmlns:p14="http://schemas.microsoft.com/office/powerpoint/2010/main" val="367123645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F57707-6AC6-4072-AF6B-4D0D1ADF9937}"/>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07B48A01-EF06-4E02-AA69-F374013F62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357084926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6858001"/>
          </a:xfr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4509120"/>
            <a:ext cx="2907423" cy="2088232"/>
          </a:xfrm>
          <a:prstGeom prst="rect">
            <a:avLst/>
          </a:prstGeom>
        </p:spPr>
      </p:pic>
    </p:spTree>
    <p:extLst>
      <p:ext uri="{BB962C8B-B14F-4D97-AF65-F5344CB8AC3E}">
        <p14:creationId xmlns:p14="http://schemas.microsoft.com/office/powerpoint/2010/main" val="333872570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Прямоугольник 4"/>
          <p:cNvSpPr/>
          <p:nvPr/>
        </p:nvSpPr>
        <p:spPr>
          <a:xfrm>
            <a:off x="539552" y="581059"/>
            <a:ext cx="7704856" cy="4093428"/>
          </a:xfrm>
          <a:prstGeom prst="rect">
            <a:avLst/>
          </a:prstGeom>
        </p:spPr>
        <p:txBody>
          <a:bodyPr wrap="square">
            <a:spAutoFit/>
          </a:bodyPr>
          <a:lstStyle/>
          <a:p>
            <a:pPr marL="742950" indent="-742950" algn="ctr">
              <a:buFont typeface="Arial" panose="020B0604020202020204" pitchFamily="34" charset="0"/>
              <a:buChar char="•"/>
            </a:pPr>
            <a:r>
              <a:rPr lang="ru-RU" sz="3600" b="1" dirty="0">
                <a:solidFill>
                  <a:srgbClr val="FF0000"/>
                </a:solidFill>
              </a:rPr>
              <a:t>Техники </a:t>
            </a:r>
            <a:r>
              <a:rPr lang="ru-RU" sz="3600" b="1" dirty="0" err="1">
                <a:solidFill>
                  <a:srgbClr val="FF0000"/>
                </a:solidFill>
              </a:rPr>
              <a:t>изотерапии</a:t>
            </a:r>
            <a:r>
              <a:rPr lang="ru-RU" sz="3600" b="1" dirty="0">
                <a:solidFill>
                  <a:srgbClr val="FF0000"/>
                </a:solidFill>
              </a:rPr>
              <a:t>: </a:t>
            </a:r>
          </a:p>
          <a:p>
            <a:pPr marL="514350" indent="-514350" algn="ctr">
              <a:buFont typeface="Arial" panose="020B0604020202020204" pitchFamily="34" charset="0"/>
              <a:buChar char="•"/>
            </a:pPr>
            <a:r>
              <a:rPr lang="ru-RU" sz="3200" b="1" dirty="0" smtClean="0">
                <a:solidFill>
                  <a:schemeClr val="tx2">
                    <a:lumMod val="75000"/>
                  </a:schemeClr>
                </a:solidFill>
              </a:rPr>
              <a:t>Марания. </a:t>
            </a:r>
          </a:p>
          <a:p>
            <a:pPr marL="514350" indent="-514350" algn="ctr">
              <a:buFont typeface="Arial" panose="020B0604020202020204" pitchFamily="34" charset="0"/>
              <a:buChar char="•"/>
            </a:pPr>
            <a:r>
              <a:rPr lang="ru-RU" sz="3200" b="1" dirty="0" err="1" smtClean="0">
                <a:solidFill>
                  <a:schemeClr val="tx2">
                    <a:lumMod val="75000"/>
                  </a:schemeClr>
                </a:solidFill>
              </a:rPr>
              <a:t>Ниткография</a:t>
            </a:r>
            <a:r>
              <a:rPr lang="ru-RU" sz="3200" b="1" dirty="0" smtClean="0">
                <a:solidFill>
                  <a:schemeClr val="tx2">
                    <a:lumMod val="75000"/>
                  </a:schemeClr>
                </a:solidFill>
              </a:rPr>
              <a:t> .</a:t>
            </a:r>
          </a:p>
          <a:p>
            <a:pPr marL="514350" indent="-514350" algn="ctr">
              <a:buFont typeface="Arial" panose="020B0604020202020204" pitchFamily="34" charset="0"/>
              <a:buChar char="•"/>
            </a:pPr>
            <a:r>
              <a:rPr lang="ru-RU" sz="3200" b="1" dirty="0" smtClean="0">
                <a:solidFill>
                  <a:schemeClr val="tx2">
                    <a:lumMod val="75000"/>
                  </a:schemeClr>
                </a:solidFill>
              </a:rPr>
              <a:t>Штриховка, каракули.</a:t>
            </a:r>
          </a:p>
          <a:p>
            <a:pPr marL="514350" indent="-514350" algn="ctr">
              <a:buFont typeface="Arial" panose="020B0604020202020204" pitchFamily="34" charset="0"/>
              <a:buChar char="•"/>
            </a:pPr>
            <a:r>
              <a:rPr lang="ru-RU" sz="3200" b="1" dirty="0" smtClean="0">
                <a:solidFill>
                  <a:schemeClr val="tx2">
                    <a:lumMod val="75000"/>
                  </a:schemeClr>
                </a:solidFill>
              </a:rPr>
              <a:t>Рисование пальцами, ладонями . </a:t>
            </a:r>
          </a:p>
          <a:p>
            <a:pPr marL="514350" indent="-514350" algn="ctr">
              <a:buFont typeface="Arial" panose="020B0604020202020204" pitchFamily="34" charset="0"/>
              <a:buChar char="•"/>
            </a:pPr>
            <a:r>
              <a:rPr lang="ru-RU" sz="3200" b="1" dirty="0" smtClean="0">
                <a:solidFill>
                  <a:schemeClr val="tx2">
                    <a:lumMod val="75000"/>
                  </a:schemeClr>
                </a:solidFill>
              </a:rPr>
              <a:t> Рисование </a:t>
            </a:r>
            <a:r>
              <a:rPr lang="ru-RU" sz="3200" b="1" dirty="0">
                <a:solidFill>
                  <a:schemeClr val="tx2">
                    <a:lumMod val="75000"/>
                  </a:schemeClr>
                </a:solidFill>
              </a:rPr>
              <a:t>по </a:t>
            </a:r>
            <a:r>
              <a:rPr lang="ru-RU" sz="3200" b="1" dirty="0" smtClean="0">
                <a:solidFill>
                  <a:schemeClr val="tx2">
                    <a:lumMod val="75000"/>
                  </a:schemeClr>
                </a:solidFill>
              </a:rPr>
              <a:t>мокрому листу.</a:t>
            </a:r>
          </a:p>
          <a:p>
            <a:pPr marL="514350" indent="-514350" algn="ctr">
              <a:buFont typeface="Arial" panose="020B0604020202020204" pitchFamily="34" charset="0"/>
              <a:buChar char="•"/>
            </a:pPr>
            <a:r>
              <a:rPr lang="ru-RU" sz="3200" b="1" dirty="0" smtClean="0">
                <a:solidFill>
                  <a:schemeClr val="tx2">
                    <a:lumMod val="75000"/>
                  </a:schemeClr>
                </a:solidFill>
              </a:rPr>
              <a:t>Рисование </a:t>
            </a:r>
            <a:r>
              <a:rPr lang="ru-RU" sz="3200" b="1" dirty="0">
                <a:solidFill>
                  <a:schemeClr val="tx2">
                    <a:lumMod val="75000"/>
                  </a:schemeClr>
                </a:solidFill>
              </a:rPr>
              <a:t>сухими листьями</a:t>
            </a:r>
            <a:r>
              <a:rPr lang="ru-RU" sz="3200" b="1" dirty="0" smtClean="0">
                <a:solidFill>
                  <a:schemeClr val="tx2">
                    <a:lumMod val="75000"/>
                  </a:schemeClr>
                </a:solidFill>
              </a:rPr>
              <a:t>.</a:t>
            </a:r>
          </a:p>
          <a:p>
            <a:pPr marL="514350" indent="-514350" algn="ctr">
              <a:buFont typeface="Arial" panose="020B0604020202020204" pitchFamily="34" charset="0"/>
              <a:buChar char="•"/>
            </a:pPr>
            <a:r>
              <a:rPr lang="ru-RU" sz="3200" b="1" dirty="0" smtClean="0">
                <a:solidFill>
                  <a:schemeClr val="tx2">
                    <a:lumMod val="75000"/>
                  </a:schemeClr>
                </a:solidFill>
              </a:rPr>
              <a:t> Рисование </a:t>
            </a:r>
            <a:r>
              <a:rPr lang="ru-RU" sz="3200" b="1" dirty="0">
                <a:solidFill>
                  <a:schemeClr val="tx2">
                    <a:lumMod val="75000"/>
                  </a:schemeClr>
                </a:solidFill>
              </a:rPr>
              <a:t>предметами окружающего</a:t>
            </a:r>
            <a:r>
              <a:rPr lang="ru-RU" b="1" i="1" dirty="0" smtClean="0">
                <a:solidFill>
                  <a:schemeClr val="tx2">
                    <a:lumMod val="75000"/>
                  </a:schemeClr>
                </a:solidFill>
              </a:rPr>
              <a:t>.</a:t>
            </a: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198" y="4674487"/>
            <a:ext cx="2435593" cy="1871718"/>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6437" y="4674487"/>
            <a:ext cx="2771800" cy="1888210"/>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7668" y="4674487"/>
            <a:ext cx="2758827" cy="1800201"/>
          </a:xfrm>
          <a:prstGeom prst="rect">
            <a:avLst/>
          </a:prstGeom>
        </p:spPr>
      </p:pic>
    </p:spTree>
    <p:extLst>
      <p:ext uri="{BB962C8B-B14F-4D97-AF65-F5344CB8AC3E}">
        <p14:creationId xmlns:p14="http://schemas.microsoft.com/office/powerpoint/2010/main" val="3995892048"/>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1900</TotalTime>
  <Words>302</Words>
  <Application>Microsoft Office PowerPoint</Application>
  <PresentationFormat>Экран (4:3)</PresentationFormat>
  <Paragraphs>35</Paragraphs>
  <Slides>19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Calibri</vt:lpstr>
      <vt:lpstr>Gabriola</vt:lpstr>
      <vt:lpstr>Segoe Print</vt:lpstr>
      <vt:lpstr>Times New Roman</vt:lpstr>
      <vt:lpstr>Тема Office</vt:lpstr>
      <vt:lpstr>Презентация PowerPoint</vt:lpstr>
      <vt:lpstr>Арт-терапия – это метод воздействия на ребенка с помощью рисования, лепки, пения, музыки, танцев, сказок – все то, что интересно и близко детям. </vt:lpstr>
      <vt:lpstr>Виды арт-терапии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office office</dc:creator>
  <cp:lastModifiedBy>777</cp:lastModifiedBy>
  <cp:revision>61</cp:revision>
  <dcterms:created xsi:type="dcterms:W3CDTF">2021-02-13T14:46:59Z</dcterms:created>
  <dcterms:modified xsi:type="dcterms:W3CDTF">2022-03-16T22:16:01Z</dcterms:modified>
</cp:coreProperties>
</file>